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71" r:id="rId12"/>
    <p:sldId id="274" r:id="rId13"/>
    <p:sldId id="266" r:id="rId14"/>
    <p:sldId id="273" r:id="rId15"/>
    <p:sldId id="265" r:id="rId16"/>
    <p:sldId id="268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itchFamily="2" charset="77"/>
      <p:regular r:id="rId22"/>
      <p:bold r:id="rId23"/>
      <p:italic r:id="rId24"/>
      <p:boldItalic r:id="rId25"/>
    </p:embeddedFont>
    <p:embeddedFont>
      <p:font typeface="DM Sans Bold" pitchFamily="2" charset="77"/>
      <p:regular r:id="rId26"/>
      <p:bold r:id="rId27"/>
    </p:embeddedFont>
    <p:embeddedFont>
      <p:font typeface="DM Sans Italics" pitchFamily="2" charset="77"/>
      <p:regular r:id="rId28"/>
      <p:italic r:id="rId29"/>
    </p:embeddedFont>
    <p:embeddedFont>
      <p:font typeface="Now 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80" autoAdjust="0"/>
  </p:normalViewPr>
  <p:slideViewPr>
    <p:cSldViewPr>
      <p:cViewPr varScale="1">
        <p:scale>
          <a:sx n="81" d="100"/>
          <a:sy n="81" d="100"/>
        </p:scale>
        <p:origin x="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sv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480782" y="5808598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</a:rPr>
              <a:t>Presented by: </a:t>
            </a:r>
            <a:r>
              <a:rPr lang="en-US" sz="3030" dirty="0" err="1">
                <a:solidFill>
                  <a:srgbClr val="56AEFF"/>
                </a:solidFill>
                <a:latin typeface="DM Sans Italics"/>
              </a:rPr>
              <a:t>Trần</a:t>
            </a:r>
            <a:r>
              <a:rPr lang="en-US" sz="3030" dirty="0">
                <a:solidFill>
                  <a:srgbClr val="56AEFF"/>
                </a:solidFill>
                <a:latin typeface="DM Sans Italics"/>
              </a:rPr>
              <a:t> </a:t>
            </a:r>
            <a:r>
              <a:rPr lang="en-US" sz="3030" dirty="0" err="1">
                <a:solidFill>
                  <a:srgbClr val="56AEFF"/>
                </a:solidFill>
                <a:latin typeface="DM Sans Italics"/>
              </a:rPr>
              <a:t>Đức</a:t>
            </a:r>
            <a:r>
              <a:rPr lang="en-US" sz="3030" dirty="0">
                <a:solidFill>
                  <a:srgbClr val="56AEFF"/>
                </a:solidFill>
                <a:latin typeface="DM Sans Italics"/>
              </a:rPr>
              <a:t> </a:t>
            </a:r>
            <a:r>
              <a:rPr lang="en-US" sz="3030" dirty="0" err="1">
                <a:solidFill>
                  <a:srgbClr val="56AEFF"/>
                </a:solidFill>
                <a:latin typeface="DM Sans Italics"/>
              </a:rPr>
              <a:t>Thắng</a:t>
            </a:r>
            <a:endParaRPr lang="en-US" sz="3030" dirty="0">
              <a:solidFill>
                <a:srgbClr val="56AEFF"/>
              </a:solidFill>
              <a:latin typeface="DM Sans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3748" y="1238882"/>
            <a:ext cx="10959085" cy="151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5400" dirty="0">
                <a:solidFill>
                  <a:srgbClr val="FFFBFB"/>
                </a:solidFill>
                <a:latin typeface="Now Bold"/>
              </a:rPr>
              <a:t>CHANGE 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0782" y="2421459"/>
            <a:ext cx="12159018" cy="266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6000" b="0" i="0" dirty="0">
                <a:solidFill>
                  <a:srgbClr val="FFFFFF"/>
                </a:solidFill>
                <a:effectLst/>
                <a:latin typeface="Droid Serif"/>
              </a:rPr>
              <a:t>Learning how to learn </a:t>
            </a:r>
          </a:p>
          <a:p>
            <a:r>
              <a:rPr lang="en-US" sz="6000" b="0" i="0" dirty="0">
                <a:solidFill>
                  <a:srgbClr val="FFFFFF"/>
                </a:solidFill>
                <a:effectLst/>
                <a:latin typeface="Droid Serif"/>
              </a:rPr>
              <a:t>and learn fast?</a:t>
            </a:r>
            <a:endParaRPr lang="en-US" sz="6000" dirty="0">
              <a:solidFill>
                <a:srgbClr val="56AEFF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134BFD7-970C-3F00-300F-BFCCE5A14FAD}"/>
              </a:ext>
            </a:extLst>
          </p:cNvPr>
          <p:cNvSpPr/>
          <p:nvPr/>
        </p:nvSpPr>
        <p:spPr>
          <a:xfrm>
            <a:off x="7467600" y="800100"/>
            <a:ext cx="1251123" cy="1219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D49A597-7582-CFC8-8014-C6D06A34ACC0}"/>
              </a:ext>
            </a:extLst>
          </p:cNvPr>
          <p:cNvSpPr txBox="1"/>
          <p:nvPr/>
        </p:nvSpPr>
        <p:spPr>
          <a:xfrm>
            <a:off x="7315200" y="547538"/>
            <a:ext cx="9457063" cy="3038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Prioritize Key Information</a:t>
            </a:r>
          </a:p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endParaRPr lang="en-US" sz="6570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25" name="Freeform 44">
            <a:extLst>
              <a:ext uri="{FF2B5EF4-FFF2-40B4-BE49-F238E27FC236}">
                <a16:creationId xmlns:a16="http://schemas.microsoft.com/office/drawing/2014/main" id="{E0752D70-B8D1-8AC6-DEC1-B58D6ACA7A7E}"/>
              </a:ext>
            </a:extLst>
          </p:cNvPr>
          <p:cNvSpPr/>
          <p:nvPr/>
        </p:nvSpPr>
        <p:spPr>
          <a:xfrm>
            <a:off x="7696200" y="952500"/>
            <a:ext cx="882477" cy="905526"/>
          </a:xfrm>
          <a:custGeom>
            <a:avLst/>
            <a:gdLst/>
            <a:ahLst/>
            <a:cxnLst/>
            <a:rect l="l" t="t" r="r" b="b"/>
            <a:pathLst>
              <a:path w="882477" h="905526">
                <a:moveTo>
                  <a:pt x="0" y="0"/>
                </a:moveTo>
                <a:lnTo>
                  <a:pt x="882477" y="0"/>
                </a:lnTo>
                <a:lnTo>
                  <a:pt x="882477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B5BEBE17-FFD6-379B-5DE9-3D97212C528E}"/>
              </a:ext>
            </a:extLst>
          </p:cNvPr>
          <p:cNvSpPr txBox="1"/>
          <p:nvPr/>
        </p:nvSpPr>
        <p:spPr>
          <a:xfrm>
            <a:off x="7611143" y="2804127"/>
            <a:ext cx="7295472" cy="3617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Identify the most important concepts or information.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Focus on understanding the core material before delving into details</a:t>
            </a:r>
            <a:r>
              <a:rPr lang="en-US" sz="3200" b="0" i="0" dirty="0">
                <a:solidFill>
                  <a:srgbClr val="253249"/>
                </a:solidFill>
                <a:effectLst/>
                <a:latin typeface="Droid Serif"/>
              </a:rPr>
              <a:t>.</a:t>
            </a:r>
            <a:endParaRPr lang="en-US" sz="3200" dirty="0">
              <a:solidFill>
                <a:schemeClr val="bg1"/>
              </a:solidFill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7C14E9-46D4-1134-A5C3-CA455F735A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5336427"/>
            <a:ext cx="4740576" cy="43990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0FE9B9-3AC1-2988-7C8B-930B171E0DB2}"/>
              </a:ext>
            </a:extLst>
          </p:cNvPr>
          <p:cNvSpPr/>
          <p:nvPr/>
        </p:nvSpPr>
        <p:spPr>
          <a:xfrm>
            <a:off x="973263" y="720474"/>
            <a:ext cx="1101474" cy="1143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D49A597-7582-CFC8-8014-C6D06A34ACC0}"/>
              </a:ext>
            </a:extLst>
          </p:cNvPr>
          <p:cNvSpPr txBox="1"/>
          <p:nvPr/>
        </p:nvSpPr>
        <p:spPr>
          <a:xfrm>
            <a:off x="2209800" y="834774"/>
            <a:ext cx="9457063" cy="3038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Simplify information</a:t>
            </a:r>
          </a:p>
          <a:p>
            <a:pPr algn="ctr">
              <a:lnSpc>
                <a:spcPts val="7884"/>
              </a:lnSpc>
              <a:spcBef>
                <a:spcPct val="0"/>
              </a:spcBef>
            </a:pPr>
            <a:endParaRPr lang="en-US" sz="6570" dirty="0">
              <a:solidFill>
                <a:srgbClr val="FFFFFF"/>
              </a:solidFill>
              <a:latin typeface="Now Bold"/>
            </a:endParaRPr>
          </a:p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endParaRPr lang="en-US" sz="6570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B5BEBE17-FFD6-379B-5DE9-3D97212C528E}"/>
              </a:ext>
            </a:extLst>
          </p:cNvPr>
          <p:cNvSpPr txBox="1"/>
          <p:nvPr/>
        </p:nvSpPr>
        <p:spPr>
          <a:xfrm>
            <a:off x="1981200" y="3001405"/>
            <a:ext cx="9457063" cy="5094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After collecting the necessary information and understanding the main content, I will simplify the information by eliminating unnecessary content and rewriting them as simply as possible.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Besides, use clear language and arrange content that is easy to understand.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CC196-8701-1C9A-F9B1-764E19D62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26" y="876300"/>
            <a:ext cx="831348" cy="831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FA211-76E7-453F-A8EF-39FE86C1C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797" y="2705100"/>
            <a:ext cx="6104263" cy="50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0FE9B9-3AC1-2988-7C8B-930B171E0DB2}"/>
              </a:ext>
            </a:extLst>
          </p:cNvPr>
          <p:cNvSpPr/>
          <p:nvPr/>
        </p:nvSpPr>
        <p:spPr>
          <a:xfrm>
            <a:off x="1272292" y="225766"/>
            <a:ext cx="1101474" cy="1143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D49A597-7582-CFC8-8014-C6D06A34ACC0}"/>
              </a:ext>
            </a:extLst>
          </p:cNvPr>
          <p:cNvSpPr txBox="1"/>
          <p:nvPr/>
        </p:nvSpPr>
        <p:spPr>
          <a:xfrm>
            <a:off x="2238703" y="344083"/>
            <a:ext cx="9457063" cy="3038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Simplify information</a:t>
            </a:r>
          </a:p>
          <a:p>
            <a:pPr algn="ctr">
              <a:lnSpc>
                <a:spcPts val="7884"/>
              </a:lnSpc>
              <a:spcBef>
                <a:spcPct val="0"/>
              </a:spcBef>
            </a:pPr>
            <a:endParaRPr lang="en-US" sz="6570" dirty="0">
              <a:solidFill>
                <a:srgbClr val="FFFFFF"/>
              </a:solidFill>
              <a:latin typeface="Now Bold"/>
            </a:endParaRPr>
          </a:p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endParaRPr lang="en-US" sz="6570" dirty="0">
              <a:solidFill>
                <a:srgbClr val="FFFFFF"/>
              </a:solidFill>
              <a:latin typeface="Now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CC196-8701-1C9A-F9B1-764E19D62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55" y="381592"/>
            <a:ext cx="831348" cy="831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9B09AB-54D0-0FF8-9BC5-5944C4855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562100"/>
            <a:ext cx="8621486" cy="872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6959E-AB10-8458-4A3F-94D06E920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562100"/>
            <a:ext cx="96774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173C4AB-EA67-48C2-89EF-669828E63419}"/>
              </a:ext>
            </a:extLst>
          </p:cNvPr>
          <p:cNvSpPr/>
          <p:nvPr/>
        </p:nvSpPr>
        <p:spPr>
          <a:xfrm>
            <a:off x="2938707" y="898529"/>
            <a:ext cx="1219200" cy="1295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038600" y="1257300"/>
            <a:ext cx="8197288" cy="8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>
                <a:solidFill>
                  <a:srgbClr val="FFFFFF"/>
                </a:solidFill>
                <a:latin typeface="Now Bold"/>
              </a:rPr>
              <a:t>Memory Techniques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46EBD68B-D81F-DA00-DB72-17CA980EB046}"/>
              </a:ext>
            </a:extLst>
          </p:cNvPr>
          <p:cNvSpPr txBox="1"/>
          <p:nvPr/>
        </p:nvSpPr>
        <p:spPr>
          <a:xfrm>
            <a:off x="4415468" y="3390900"/>
            <a:ext cx="9457063" cy="4355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There are many different memorization methods depending on the suitability of each individual to choose a memorization technique.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For me, the most effective method would be the spaced repetition method.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C96132-54B6-49A2-6169-C85286BA6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85" y="1003135"/>
            <a:ext cx="1926244" cy="10861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64F5A-E94E-E34F-2AE1-1B4AE1F1D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72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D03128-86D4-73CB-2500-06563B7463CF}"/>
              </a:ext>
            </a:extLst>
          </p:cNvPr>
          <p:cNvSpPr/>
          <p:nvPr/>
        </p:nvSpPr>
        <p:spPr>
          <a:xfrm>
            <a:off x="1258844" y="886357"/>
            <a:ext cx="797083" cy="80244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39FDF506-1443-1035-3770-180EDC15AFD3}"/>
              </a:ext>
            </a:extLst>
          </p:cNvPr>
          <p:cNvSpPr txBox="1"/>
          <p:nvPr/>
        </p:nvSpPr>
        <p:spPr>
          <a:xfrm>
            <a:off x="2257250" y="895430"/>
            <a:ext cx="8197288" cy="8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>
                <a:solidFill>
                  <a:srgbClr val="FFFFFF"/>
                </a:solidFill>
                <a:latin typeface="Now Bold"/>
              </a:rPr>
              <a:t>Apply the Knowledges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CB5DF5-8CD2-F3CB-EA0C-458648ED8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85" y="1019342"/>
            <a:ext cx="584200" cy="5842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C7B97BCA-8568-1E09-45DD-0627C80038F6}"/>
              </a:ext>
            </a:extLst>
          </p:cNvPr>
          <p:cNvSpPr txBox="1"/>
          <p:nvPr/>
        </p:nvSpPr>
        <p:spPr>
          <a:xfrm>
            <a:off x="1845111" y="2857500"/>
            <a:ext cx="8609428" cy="4521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Söhne"/>
              </a:rPr>
              <a:t>Find practical applications for what you're learning.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4000" dirty="0">
              <a:solidFill>
                <a:schemeClr val="bg1"/>
              </a:solidFill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Söhne"/>
              </a:rPr>
              <a:t>Apply the concepts in real-life scenarios to deepen your understanding.</a:t>
            </a: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3A56C36E-4C23-4EF3-6E14-8C0BBE067715}"/>
              </a:ext>
            </a:extLst>
          </p:cNvPr>
          <p:cNvGrpSpPr/>
          <p:nvPr/>
        </p:nvGrpSpPr>
        <p:grpSpPr>
          <a:xfrm>
            <a:off x="10637321" y="2643087"/>
            <a:ext cx="7650679" cy="7650679"/>
            <a:chOff x="0" y="0"/>
            <a:chExt cx="3331210" cy="3331210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A9ABFB70-B405-1105-687A-3AFBB9ED3C63}"/>
                </a:ext>
              </a:extLst>
            </p:cNvPr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057400" y="4453888"/>
            <a:ext cx="15803886" cy="1379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9600" spc="459" dirty="0" err="1">
                <a:solidFill>
                  <a:srgbClr val="FFFFFF"/>
                </a:solidFill>
                <a:latin typeface="Now Bold"/>
              </a:rPr>
              <a:t>Thank's</a:t>
            </a:r>
            <a:r>
              <a:rPr lang="en-US" sz="9600" spc="459" dirty="0">
                <a:solidFill>
                  <a:srgbClr val="FFFFFF"/>
                </a:solidFill>
                <a:latin typeface="Now Bold"/>
              </a:rPr>
              <a:t>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8">
            <a:extLst>
              <a:ext uri="{FF2B5EF4-FFF2-40B4-BE49-F238E27FC236}">
                <a16:creationId xmlns:a16="http://schemas.microsoft.com/office/drawing/2014/main" id="{22397BE1-FAFF-BFA4-F9E4-EF773F8BAE86}"/>
              </a:ext>
            </a:extLst>
          </p:cNvPr>
          <p:cNvGrpSpPr/>
          <p:nvPr/>
        </p:nvGrpSpPr>
        <p:grpSpPr>
          <a:xfrm>
            <a:off x="1946789" y="2303586"/>
            <a:ext cx="1690455" cy="1637854"/>
            <a:chOff x="0" y="0"/>
            <a:chExt cx="5499100" cy="6350000"/>
          </a:xfrm>
        </p:grpSpPr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095BB452-065A-F455-595E-5AE9EF921C61}"/>
                </a:ext>
              </a:extLst>
            </p:cNvPr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1564413" y="1770662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1740529" y="1941144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3713906" y="894290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14800" y="2979686"/>
            <a:ext cx="6297539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3200" b="0" i="0" dirty="0">
                <a:solidFill>
                  <a:schemeClr val="bg1"/>
                </a:solidFill>
                <a:effectLst/>
                <a:latin typeface="Droid Serif"/>
              </a:rPr>
              <a:t>What is learning and learning fast?</a:t>
            </a:r>
            <a:endParaRPr lang="en-US" sz="3200" dirty="0">
              <a:solidFill>
                <a:schemeClr val="bg1"/>
              </a:solidFill>
              <a:latin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946789" y="26754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grpSp>
        <p:nvGrpSpPr>
          <p:cNvPr id="46" name="Group 18">
            <a:extLst>
              <a:ext uri="{FF2B5EF4-FFF2-40B4-BE49-F238E27FC236}">
                <a16:creationId xmlns:a16="http://schemas.microsoft.com/office/drawing/2014/main" id="{76F56485-D2F8-1E69-D8E7-6559D82B4639}"/>
              </a:ext>
            </a:extLst>
          </p:cNvPr>
          <p:cNvGrpSpPr/>
          <p:nvPr/>
        </p:nvGrpSpPr>
        <p:grpSpPr>
          <a:xfrm>
            <a:off x="1882790" y="4536089"/>
            <a:ext cx="1690455" cy="1637854"/>
            <a:chOff x="0" y="0"/>
            <a:chExt cx="5499100" cy="6350000"/>
          </a:xfrm>
        </p:grpSpPr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F67EEB13-CF75-8FBD-C2F4-7246D76826F0}"/>
                </a:ext>
              </a:extLst>
            </p:cNvPr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EEDC2A24-6BD3-EF03-28BC-BF9B6AA7B1C0}"/>
              </a:ext>
            </a:extLst>
          </p:cNvPr>
          <p:cNvSpPr txBox="1"/>
          <p:nvPr/>
        </p:nvSpPr>
        <p:spPr>
          <a:xfrm>
            <a:off x="1882790" y="4907905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grpSp>
        <p:nvGrpSpPr>
          <p:cNvPr id="49" name="Group 18">
            <a:extLst>
              <a:ext uri="{FF2B5EF4-FFF2-40B4-BE49-F238E27FC236}">
                <a16:creationId xmlns:a16="http://schemas.microsoft.com/office/drawing/2014/main" id="{BD0E02FE-8AF5-D970-82AB-31F50E8871F1}"/>
              </a:ext>
            </a:extLst>
          </p:cNvPr>
          <p:cNvGrpSpPr/>
          <p:nvPr/>
        </p:nvGrpSpPr>
        <p:grpSpPr>
          <a:xfrm>
            <a:off x="1858731" y="6752884"/>
            <a:ext cx="1690455" cy="1637854"/>
            <a:chOff x="0" y="0"/>
            <a:chExt cx="5499100" cy="6350000"/>
          </a:xfrm>
        </p:grpSpPr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6260A196-1D57-E1C2-390B-945BF786D123}"/>
                </a:ext>
              </a:extLst>
            </p:cNvPr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1" name="TextBox 33">
            <a:extLst>
              <a:ext uri="{FF2B5EF4-FFF2-40B4-BE49-F238E27FC236}">
                <a16:creationId xmlns:a16="http://schemas.microsoft.com/office/drawing/2014/main" id="{8D521A7C-59A7-4C62-8D6B-14137EBB5C87}"/>
              </a:ext>
            </a:extLst>
          </p:cNvPr>
          <p:cNvSpPr txBox="1"/>
          <p:nvPr/>
        </p:nvSpPr>
        <p:spPr>
          <a:xfrm>
            <a:off x="1858731" y="7124700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A3C2E45F-95BE-4645-D627-8883FA3FAFF7}"/>
              </a:ext>
            </a:extLst>
          </p:cNvPr>
          <p:cNvSpPr txBox="1"/>
          <p:nvPr/>
        </p:nvSpPr>
        <p:spPr>
          <a:xfrm>
            <a:off x="3777657" y="5212189"/>
            <a:ext cx="6297539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3200" dirty="0">
                <a:solidFill>
                  <a:schemeClr val="bg1"/>
                </a:solidFill>
                <a:latin typeface="Droid Serif"/>
              </a:rPr>
              <a:t>Why do we need to learn fast?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2ABF62-C24A-CE60-3028-713640F64E37}"/>
              </a:ext>
            </a:extLst>
          </p:cNvPr>
          <p:cNvSpPr txBox="1"/>
          <p:nvPr/>
        </p:nvSpPr>
        <p:spPr>
          <a:xfrm>
            <a:off x="4343400" y="7319210"/>
            <a:ext cx="9290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roid Serif"/>
              </a:rPr>
              <a:t>HOW</a:t>
            </a:r>
            <a:r>
              <a:rPr lang="en-US" sz="3200" b="1" i="0" dirty="0">
                <a:solidFill>
                  <a:srgbClr val="253249"/>
                </a:solidFill>
                <a:effectLst/>
                <a:latin typeface="Droid Serif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Droid Serif"/>
              </a:rPr>
              <a:t>TO LEARN FAST?</a:t>
            </a:r>
            <a:endParaRPr lang="en-VN" sz="3200" dirty="0">
              <a:solidFill>
                <a:schemeClr val="bg1"/>
              </a:solidFill>
              <a:latin typeface="Droid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24600" y="2127044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6150721">
            <a:off x="6448777" y="4588995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17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409345" y="945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3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428079" y="8877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741694" y="4792481"/>
            <a:ext cx="4026849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Droid Serif"/>
              </a:rPr>
              <a:t>“The process of gaining knowledge."</a:t>
            </a:r>
            <a:endParaRPr lang="en-US" sz="2800" u="none" strike="noStrike" dirty="0">
              <a:solidFill>
                <a:schemeClr val="bg1"/>
              </a:solidFill>
              <a:latin typeface="DM San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B2EFB2-15FA-5E99-70CC-4161BC28FC8D}"/>
              </a:ext>
            </a:extLst>
          </p:cNvPr>
          <p:cNvGrpSpPr/>
          <p:nvPr/>
        </p:nvGrpSpPr>
        <p:grpSpPr>
          <a:xfrm>
            <a:off x="1699738" y="2385052"/>
            <a:ext cx="4026849" cy="838200"/>
            <a:chOff x="1483513" y="1901021"/>
            <a:chExt cx="4026849" cy="83820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C9DB1F1-4036-277A-B832-1FD3AFC4541E}"/>
                </a:ext>
              </a:extLst>
            </p:cNvPr>
            <p:cNvSpPr/>
            <p:nvPr/>
          </p:nvSpPr>
          <p:spPr>
            <a:xfrm>
              <a:off x="1737083" y="1901021"/>
              <a:ext cx="3466185" cy="838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83513" y="2129371"/>
              <a:ext cx="4026849" cy="400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2800" dirty="0">
                  <a:latin typeface="DM Sans Bold"/>
                </a:rPr>
                <a:t>What is learning?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79C56E5-8674-873B-887F-8D07DD8C1D0B}"/>
              </a:ext>
            </a:extLst>
          </p:cNvPr>
          <p:cNvSpPr txBox="1"/>
          <p:nvPr/>
        </p:nvSpPr>
        <p:spPr>
          <a:xfrm>
            <a:off x="945646" y="862029"/>
            <a:ext cx="905857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Droid Serif"/>
              </a:rPr>
              <a:t>1 - What is learning and learning fast?</a:t>
            </a:r>
            <a:endParaRPr lang="en-US" sz="4400" b="1" dirty="0">
              <a:solidFill>
                <a:schemeClr val="bg1"/>
              </a:solidFill>
              <a:latin typeface="DM San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BC7460-0FB5-4F07-8FEC-376699902593}"/>
              </a:ext>
            </a:extLst>
          </p:cNvPr>
          <p:cNvGrpSpPr/>
          <p:nvPr/>
        </p:nvGrpSpPr>
        <p:grpSpPr>
          <a:xfrm>
            <a:off x="7135982" y="2398779"/>
            <a:ext cx="4775818" cy="838200"/>
            <a:chOff x="1483513" y="1901021"/>
            <a:chExt cx="4026849" cy="83820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3221337-5170-C8F0-2E12-6DBEC224D9D4}"/>
                </a:ext>
              </a:extLst>
            </p:cNvPr>
            <p:cNvSpPr/>
            <p:nvPr/>
          </p:nvSpPr>
          <p:spPr>
            <a:xfrm>
              <a:off x="1737083" y="1901021"/>
              <a:ext cx="3466185" cy="838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2BA964F0-1EA0-3A74-CD71-5FAAD739F706}"/>
                </a:ext>
              </a:extLst>
            </p:cNvPr>
            <p:cNvSpPr txBox="1"/>
            <p:nvPr/>
          </p:nvSpPr>
          <p:spPr>
            <a:xfrm>
              <a:off x="1483513" y="2129371"/>
              <a:ext cx="4026849" cy="400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2800" dirty="0">
                  <a:latin typeface="DM Sans Bold"/>
                </a:rPr>
                <a:t>What is learn fast</a:t>
              </a:r>
            </a:p>
          </p:txBody>
        </p:sp>
      </p:grpSp>
      <p:sp>
        <p:nvSpPr>
          <p:cNvPr id="31" name="TextBox 21">
            <a:extLst>
              <a:ext uri="{FF2B5EF4-FFF2-40B4-BE49-F238E27FC236}">
                <a16:creationId xmlns:a16="http://schemas.microsoft.com/office/drawing/2014/main" id="{154EF4BC-C035-146E-1E43-11290E0FF029}"/>
              </a:ext>
            </a:extLst>
          </p:cNvPr>
          <p:cNvSpPr txBox="1"/>
          <p:nvPr/>
        </p:nvSpPr>
        <p:spPr>
          <a:xfrm>
            <a:off x="7436714" y="4769621"/>
            <a:ext cx="4026849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Droid Serif"/>
              </a:rPr>
              <a:t>- Absorb knowledge quickly and effectively</a:t>
            </a:r>
            <a:endParaRPr lang="en-US" sz="2800" u="none" strike="noStrike" dirty="0">
              <a:solidFill>
                <a:schemeClr val="bg1"/>
              </a:solidFill>
              <a:latin typeface="DM Sans"/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93C561A3-DB4F-0FD9-3DED-04FF53F35513}"/>
              </a:ext>
            </a:extLst>
          </p:cNvPr>
          <p:cNvSpPr txBox="1"/>
          <p:nvPr/>
        </p:nvSpPr>
        <p:spPr>
          <a:xfrm>
            <a:off x="7239403" y="6338224"/>
            <a:ext cx="4606939" cy="796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Droid Serif"/>
              </a:rPr>
              <a:t>- Grasp and apply information in a shorter amount of time</a:t>
            </a:r>
            <a:endParaRPr lang="en-US" sz="2800" u="none" strike="noStrike" dirty="0">
              <a:solidFill>
                <a:schemeClr val="bg1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2">
            <a:extLst>
              <a:ext uri="{FF2B5EF4-FFF2-40B4-BE49-F238E27FC236}">
                <a16:creationId xmlns:a16="http://schemas.microsoft.com/office/drawing/2014/main" id="{D6068C34-BB5B-B118-574D-0F1FA12CDB73}"/>
              </a:ext>
            </a:extLst>
          </p:cNvPr>
          <p:cNvGrpSpPr/>
          <p:nvPr/>
        </p:nvGrpSpPr>
        <p:grpSpPr>
          <a:xfrm>
            <a:off x="11430000" y="0"/>
            <a:ext cx="8958965" cy="9313047"/>
            <a:chOff x="0" y="0"/>
            <a:chExt cx="6108573" cy="6350000"/>
          </a:xfrm>
        </p:grpSpPr>
        <p:sp>
          <p:nvSpPr>
            <p:cNvPr id="69" name="Freeform 3">
              <a:extLst>
                <a:ext uri="{FF2B5EF4-FFF2-40B4-BE49-F238E27FC236}">
                  <a16:creationId xmlns:a16="http://schemas.microsoft.com/office/drawing/2014/main" id="{2191376A-E1ED-BD8D-D745-214806E37C88}"/>
                </a:ext>
              </a:extLst>
            </p:cNvPr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42E50AE-EFA0-FFF0-9462-335C9AC21233}"/>
              </a:ext>
            </a:extLst>
          </p:cNvPr>
          <p:cNvSpPr txBox="1"/>
          <p:nvPr/>
        </p:nvSpPr>
        <p:spPr>
          <a:xfrm>
            <a:off x="945646" y="862029"/>
            <a:ext cx="905857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Droid Serif"/>
              </a:rPr>
              <a:t>2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Droid Serif"/>
              </a:rPr>
              <a:t> – Why do </a:t>
            </a:r>
            <a:r>
              <a:rPr lang="en-US" sz="4400" b="1" dirty="0">
                <a:solidFill>
                  <a:schemeClr val="bg1"/>
                </a:solidFill>
                <a:latin typeface="Droid Serif"/>
              </a:rPr>
              <a:t>we need to learn fast?</a:t>
            </a:r>
            <a:endParaRPr lang="en-US" sz="4400" b="1" dirty="0">
              <a:solidFill>
                <a:schemeClr val="bg1"/>
              </a:solidFill>
              <a:latin typeface="DM San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AA3BE9-4BC2-7E63-EA98-392402F8F55D}"/>
              </a:ext>
            </a:extLst>
          </p:cNvPr>
          <p:cNvGrpSpPr/>
          <p:nvPr/>
        </p:nvGrpSpPr>
        <p:grpSpPr>
          <a:xfrm>
            <a:off x="4025169" y="7729322"/>
            <a:ext cx="5956512" cy="1457417"/>
            <a:chOff x="2295522" y="5855905"/>
            <a:chExt cx="4562478" cy="712428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349BAC20-F7D5-32F4-C1F0-5198151D92BA}"/>
                </a:ext>
              </a:extLst>
            </p:cNvPr>
            <p:cNvGrpSpPr/>
            <p:nvPr/>
          </p:nvGrpSpPr>
          <p:grpSpPr>
            <a:xfrm>
              <a:off x="2322197" y="5855905"/>
              <a:ext cx="4535803" cy="712428"/>
              <a:chOff x="0" y="-38100"/>
              <a:chExt cx="2565722" cy="768486"/>
            </a:xfrm>
          </p:grpSpPr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9437F4FF-9091-03A3-8D64-A3CF64281EC6}"/>
                  </a:ext>
                </a:extLst>
              </p:cNvPr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  <p:sp>
            <p:nvSpPr>
              <p:cNvPr id="42" name="TextBox 16">
                <a:extLst>
                  <a:ext uri="{FF2B5EF4-FFF2-40B4-BE49-F238E27FC236}">
                    <a16:creationId xmlns:a16="http://schemas.microsoft.com/office/drawing/2014/main" id="{4BD82CAF-7AC5-2AA9-270A-78E5F7BD0B0E}"/>
                  </a:ext>
                </a:extLst>
              </p:cNvPr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A07AA90D-0046-062E-705A-48C5873CC7C9}"/>
                </a:ext>
              </a:extLst>
            </p:cNvPr>
            <p:cNvSpPr txBox="1"/>
            <p:nvPr/>
          </p:nvSpPr>
          <p:spPr>
            <a:xfrm>
              <a:off x="2295522" y="6080865"/>
              <a:ext cx="4311526" cy="41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3200" b="1" i="0" dirty="0">
                  <a:solidFill>
                    <a:srgbClr val="253249"/>
                  </a:solidFill>
                  <a:effectLst/>
                  <a:latin typeface="Droid Serif"/>
                </a:rPr>
                <a:t>Competitive advantage</a:t>
              </a:r>
              <a:endParaRPr lang="en-US" sz="3200" b="1" u="none" strike="noStrike" dirty="0">
                <a:latin typeface="DM San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5FD92EC-022E-FF3F-6FF8-F43BC1F39A6F}"/>
              </a:ext>
            </a:extLst>
          </p:cNvPr>
          <p:cNvGrpSpPr/>
          <p:nvPr/>
        </p:nvGrpSpPr>
        <p:grpSpPr>
          <a:xfrm>
            <a:off x="2111861" y="4063100"/>
            <a:ext cx="5956512" cy="1457417"/>
            <a:chOff x="2295522" y="5855905"/>
            <a:chExt cx="4562478" cy="712428"/>
          </a:xfrm>
        </p:grpSpPr>
        <p:grpSp>
          <p:nvGrpSpPr>
            <p:cNvPr id="54" name="Group 14">
              <a:extLst>
                <a:ext uri="{FF2B5EF4-FFF2-40B4-BE49-F238E27FC236}">
                  <a16:creationId xmlns:a16="http://schemas.microsoft.com/office/drawing/2014/main" id="{8EEFCB51-18CD-719C-1A44-9C809D41F01B}"/>
                </a:ext>
              </a:extLst>
            </p:cNvPr>
            <p:cNvGrpSpPr/>
            <p:nvPr/>
          </p:nvGrpSpPr>
          <p:grpSpPr>
            <a:xfrm>
              <a:off x="2322197" y="5855905"/>
              <a:ext cx="4535803" cy="712428"/>
              <a:chOff x="0" y="-38100"/>
              <a:chExt cx="2565722" cy="768486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FDFD51AE-4C4A-24CA-2F21-F596EFFB6299}"/>
                  </a:ext>
                </a:extLst>
              </p:cNvPr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  <p:sp>
            <p:nvSpPr>
              <p:cNvPr id="57" name="TextBox 16">
                <a:extLst>
                  <a:ext uri="{FF2B5EF4-FFF2-40B4-BE49-F238E27FC236}">
                    <a16:creationId xmlns:a16="http://schemas.microsoft.com/office/drawing/2014/main" id="{680D87CF-DB6D-5F7C-6DC2-C7B3EF29D765}"/>
                  </a:ext>
                </a:extLst>
              </p:cNvPr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37159B61-B4EB-C35A-2DBF-B8D80EECC1EA}"/>
                </a:ext>
              </a:extLst>
            </p:cNvPr>
            <p:cNvSpPr txBox="1"/>
            <p:nvPr/>
          </p:nvSpPr>
          <p:spPr>
            <a:xfrm>
              <a:off x="2295522" y="6080865"/>
              <a:ext cx="4311526" cy="202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3200" b="1" i="0" dirty="0">
                  <a:solidFill>
                    <a:srgbClr val="253249"/>
                  </a:solidFill>
                  <a:effectLst/>
                  <a:latin typeface="Droid Serif"/>
                </a:rPr>
                <a:t>Saving time</a:t>
              </a:r>
              <a:endParaRPr lang="en-US" sz="3200" b="1" u="none" strike="noStrike" dirty="0">
                <a:latin typeface="DM San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B635EF-BE18-9445-BC1E-8B2179BF0739}"/>
              </a:ext>
            </a:extLst>
          </p:cNvPr>
          <p:cNvGrpSpPr/>
          <p:nvPr/>
        </p:nvGrpSpPr>
        <p:grpSpPr>
          <a:xfrm>
            <a:off x="3006985" y="5896211"/>
            <a:ext cx="5956512" cy="1457417"/>
            <a:chOff x="2295522" y="5855905"/>
            <a:chExt cx="4562478" cy="712428"/>
          </a:xfrm>
        </p:grpSpPr>
        <p:grpSp>
          <p:nvGrpSpPr>
            <p:cNvPr id="59" name="Group 14">
              <a:extLst>
                <a:ext uri="{FF2B5EF4-FFF2-40B4-BE49-F238E27FC236}">
                  <a16:creationId xmlns:a16="http://schemas.microsoft.com/office/drawing/2014/main" id="{8C1A3712-608C-C781-8FA5-AFB412C99C8D}"/>
                </a:ext>
              </a:extLst>
            </p:cNvPr>
            <p:cNvGrpSpPr/>
            <p:nvPr/>
          </p:nvGrpSpPr>
          <p:grpSpPr>
            <a:xfrm>
              <a:off x="2322197" y="5855905"/>
              <a:ext cx="4535803" cy="712428"/>
              <a:chOff x="0" y="-38100"/>
              <a:chExt cx="2565722" cy="768486"/>
            </a:xfrm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A79EDF27-D2AA-901D-8F7F-BF305F9DA98D}"/>
                  </a:ext>
                </a:extLst>
              </p:cNvPr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  <p:sp>
            <p:nvSpPr>
              <p:cNvPr id="62" name="TextBox 16">
                <a:extLst>
                  <a:ext uri="{FF2B5EF4-FFF2-40B4-BE49-F238E27FC236}">
                    <a16:creationId xmlns:a16="http://schemas.microsoft.com/office/drawing/2014/main" id="{D88AAA4B-0D8D-0BD5-A29D-7D3B5E998BA8}"/>
                  </a:ext>
                </a:extLst>
              </p:cNvPr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88F178FB-EC69-8766-22C3-BD655F5D2C8A}"/>
                </a:ext>
              </a:extLst>
            </p:cNvPr>
            <p:cNvSpPr txBox="1"/>
            <p:nvPr/>
          </p:nvSpPr>
          <p:spPr>
            <a:xfrm>
              <a:off x="2295522" y="6080865"/>
              <a:ext cx="4311526" cy="202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3200" b="1" i="0" dirty="0">
                  <a:solidFill>
                    <a:srgbClr val="253249"/>
                  </a:solidFill>
                  <a:effectLst/>
                  <a:latin typeface="Droid Serif"/>
                </a:rPr>
                <a:t>Adaptability</a:t>
              </a:r>
              <a:endParaRPr lang="en-US" sz="3200" b="1" u="none" strike="noStrike" dirty="0">
                <a:latin typeface="DM San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A21032-052C-2B5C-ED53-DB3ACF913A1A}"/>
              </a:ext>
            </a:extLst>
          </p:cNvPr>
          <p:cNvGrpSpPr/>
          <p:nvPr/>
        </p:nvGrpSpPr>
        <p:grpSpPr>
          <a:xfrm>
            <a:off x="1414819" y="2229989"/>
            <a:ext cx="5956512" cy="1457417"/>
            <a:chOff x="2295522" y="5855905"/>
            <a:chExt cx="4562478" cy="712428"/>
          </a:xfrm>
        </p:grpSpPr>
        <p:grpSp>
          <p:nvGrpSpPr>
            <p:cNvPr id="64" name="Group 14">
              <a:extLst>
                <a:ext uri="{FF2B5EF4-FFF2-40B4-BE49-F238E27FC236}">
                  <a16:creationId xmlns:a16="http://schemas.microsoft.com/office/drawing/2014/main" id="{0D586168-3026-7192-50FC-814644234D0F}"/>
                </a:ext>
              </a:extLst>
            </p:cNvPr>
            <p:cNvGrpSpPr/>
            <p:nvPr/>
          </p:nvGrpSpPr>
          <p:grpSpPr>
            <a:xfrm>
              <a:off x="2322197" y="5855905"/>
              <a:ext cx="4535803" cy="712428"/>
              <a:chOff x="0" y="-38100"/>
              <a:chExt cx="2565722" cy="768486"/>
            </a:xfrm>
          </p:grpSpPr>
          <p:sp>
            <p:nvSpPr>
              <p:cNvPr id="66" name="Freeform 15">
                <a:extLst>
                  <a:ext uri="{FF2B5EF4-FFF2-40B4-BE49-F238E27FC236}">
                    <a16:creationId xmlns:a16="http://schemas.microsoft.com/office/drawing/2014/main" id="{2DEADED4-8AA9-B1BC-9823-1C6C38629F1E}"/>
                  </a:ext>
                </a:extLst>
              </p:cNvPr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  <p:sp>
            <p:nvSpPr>
              <p:cNvPr id="67" name="TextBox 16">
                <a:extLst>
                  <a:ext uri="{FF2B5EF4-FFF2-40B4-BE49-F238E27FC236}">
                    <a16:creationId xmlns:a16="http://schemas.microsoft.com/office/drawing/2014/main" id="{B42518BF-4EAD-BA2A-50AA-2C7CB98E2B22}"/>
                  </a:ext>
                </a:extLst>
              </p:cNvPr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483542F1-96B7-4D86-94B6-2B145BF0963D}"/>
                </a:ext>
              </a:extLst>
            </p:cNvPr>
            <p:cNvSpPr txBox="1"/>
            <p:nvPr/>
          </p:nvSpPr>
          <p:spPr>
            <a:xfrm>
              <a:off x="2295522" y="6080865"/>
              <a:ext cx="4311526" cy="202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3200" b="1" i="0" dirty="0">
                  <a:solidFill>
                    <a:srgbClr val="253249"/>
                  </a:solidFill>
                  <a:effectLst/>
                  <a:latin typeface="Droid Serif"/>
                </a:rPr>
                <a:t>Problem solving</a:t>
              </a:r>
              <a:endParaRPr lang="en-US" sz="3200" b="1" u="none" strike="noStrike" dirty="0"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60472" y="-23109"/>
            <a:ext cx="9658350" cy="3883141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19800" y="1560684"/>
            <a:ext cx="8245699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Droid Serif"/>
              </a:rPr>
              <a:t>3 - HOW</a:t>
            </a:r>
            <a:r>
              <a:rPr lang="en-US" sz="4800" b="1" i="0" dirty="0">
                <a:solidFill>
                  <a:srgbClr val="253249"/>
                </a:solidFill>
                <a:effectLst/>
                <a:latin typeface="Droid Serif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Droid Serif"/>
              </a:rPr>
              <a:t>TO LEARN FAST?</a:t>
            </a:r>
            <a:endParaRPr lang="en-VN" sz="4800" b="1" dirty="0">
              <a:solidFill>
                <a:schemeClr val="bg1"/>
              </a:solidFill>
              <a:latin typeface="Droid Serif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476054-CD5C-EF22-A1BB-9AF8B900FD78}"/>
              </a:ext>
            </a:extLst>
          </p:cNvPr>
          <p:cNvGrpSpPr/>
          <p:nvPr/>
        </p:nvGrpSpPr>
        <p:grpSpPr>
          <a:xfrm>
            <a:off x="954786" y="4901182"/>
            <a:ext cx="4370632" cy="637803"/>
            <a:chOff x="876300" y="4513222"/>
            <a:chExt cx="4370632" cy="637803"/>
          </a:xfrm>
        </p:grpSpPr>
        <p:sp>
          <p:nvSpPr>
            <p:cNvPr id="7" name="TextBox 7"/>
            <p:cNvSpPr txBox="1"/>
            <p:nvPr/>
          </p:nvSpPr>
          <p:spPr>
            <a:xfrm>
              <a:off x="990600" y="4513222"/>
              <a:ext cx="4256332" cy="637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Set clear goals</a:t>
              </a:r>
            </a:p>
          </p:txBody>
        </p:sp>
        <p:sp>
          <p:nvSpPr>
            <p:cNvPr id="18" name="4-Point Star 17">
              <a:extLst>
                <a:ext uri="{FF2B5EF4-FFF2-40B4-BE49-F238E27FC236}">
                  <a16:creationId xmlns:a16="http://schemas.microsoft.com/office/drawing/2014/main" id="{0B4C6761-0A31-F0ED-E501-6AE9D6580D43}"/>
                </a:ext>
              </a:extLst>
            </p:cNvPr>
            <p:cNvSpPr/>
            <p:nvPr/>
          </p:nvSpPr>
          <p:spPr>
            <a:xfrm>
              <a:off x="876300" y="4734772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42EB22-0E22-E289-D076-8D1F8AB8E88F}"/>
              </a:ext>
            </a:extLst>
          </p:cNvPr>
          <p:cNvGrpSpPr/>
          <p:nvPr/>
        </p:nvGrpSpPr>
        <p:grpSpPr>
          <a:xfrm>
            <a:off x="275095" y="6131809"/>
            <a:ext cx="4256332" cy="637803"/>
            <a:chOff x="275095" y="5444832"/>
            <a:chExt cx="4256332" cy="637803"/>
          </a:xfrm>
        </p:grpSpPr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C60489AD-3D4C-CEFD-CC0F-64B2404058AE}"/>
                </a:ext>
              </a:extLst>
            </p:cNvPr>
            <p:cNvSpPr txBox="1"/>
            <p:nvPr/>
          </p:nvSpPr>
          <p:spPr>
            <a:xfrm>
              <a:off x="275095" y="5444832"/>
              <a:ext cx="4256332" cy="637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Healthy</a:t>
              </a:r>
            </a:p>
          </p:txBody>
        </p:sp>
        <p:sp>
          <p:nvSpPr>
            <p:cNvPr id="19" name="4-Point Star 18">
              <a:extLst>
                <a:ext uri="{FF2B5EF4-FFF2-40B4-BE49-F238E27FC236}">
                  <a16:creationId xmlns:a16="http://schemas.microsoft.com/office/drawing/2014/main" id="{5F4824CB-EC86-CB5F-E8D4-BC6446E1EB7B}"/>
                </a:ext>
              </a:extLst>
            </p:cNvPr>
            <p:cNvSpPr/>
            <p:nvPr/>
          </p:nvSpPr>
          <p:spPr>
            <a:xfrm>
              <a:off x="876300" y="5675549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DB4D73-63D1-F51A-6AD5-3AEF50FC6D9B}"/>
              </a:ext>
            </a:extLst>
          </p:cNvPr>
          <p:cNvGrpSpPr/>
          <p:nvPr/>
        </p:nvGrpSpPr>
        <p:grpSpPr>
          <a:xfrm>
            <a:off x="876300" y="7362436"/>
            <a:ext cx="4751632" cy="637803"/>
            <a:chOff x="762000" y="7495867"/>
            <a:chExt cx="4751632" cy="637803"/>
          </a:xfrm>
        </p:grpSpPr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B2C25BF7-315E-ED4C-31FB-09E5CA65610D}"/>
                </a:ext>
              </a:extLst>
            </p:cNvPr>
            <p:cNvSpPr txBox="1"/>
            <p:nvPr/>
          </p:nvSpPr>
          <p:spPr>
            <a:xfrm>
              <a:off x="1257300" y="7495867"/>
              <a:ext cx="4256332" cy="637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Using AI and tools</a:t>
              </a:r>
            </a:p>
          </p:txBody>
        </p:sp>
        <p:sp>
          <p:nvSpPr>
            <p:cNvPr id="26" name="4-Point Star 25">
              <a:extLst>
                <a:ext uri="{FF2B5EF4-FFF2-40B4-BE49-F238E27FC236}">
                  <a16:creationId xmlns:a16="http://schemas.microsoft.com/office/drawing/2014/main" id="{1C5DC43E-2980-FC46-2C27-87DE34336B76}"/>
                </a:ext>
              </a:extLst>
            </p:cNvPr>
            <p:cNvSpPr/>
            <p:nvPr/>
          </p:nvSpPr>
          <p:spPr>
            <a:xfrm>
              <a:off x="762000" y="7719083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EBDDD6-8B29-79D7-D56A-6B6D3AC5712C}"/>
              </a:ext>
            </a:extLst>
          </p:cNvPr>
          <p:cNvGrpSpPr/>
          <p:nvPr/>
        </p:nvGrpSpPr>
        <p:grpSpPr>
          <a:xfrm>
            <a:off x="876300" y="8467684"/>
            <a:ext cx="6570272" cy="637803"/>
            <a:chOff x="762000" y="8461325"/>
            <a:chExt cx="6570272" cy="637803"/>
          </a:xfrm>
        </p:grpSpPr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06623FE9-E38E-5CAC-B939-0B812ECDD699}"/>
                </a:ext>
              </a:extLst>
            </p:cNvPr>
            <p:cNvSpPr txBox="1"/>
            <p:nvPr/>
          </p:nvSpPr>
          <p:spPr>
            <a:xfrm>
              <a:off x="1160072" y="8461325"/>
              <a:ext cx="6172200" cy="6378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Prioritize Key Information</a:t>
              </a:r>
            </a:p>
          </p:txBody>
        </p:sp>
        <p:sp>
          <p:nvSpPr>
            <p:cNvPr id="27" name="4-Point Star 26">
              <a:extLst>
                <a:ext uri="{FF2B5EF4-FFF2-40B4-BE49-F238E27FC236}">
                  <a16:creationId xmlns:a16="http://schemas.microsoft.com/office/drawing/2014/main" id="{5BDAED4E-C9E8-8FA1-F5AE-2E8F080FF0DF}"/>
                </a:ext>
              </a:extLst>
            </p:cNvPr>
            <p:cNvSpPr/>
            <p:nvPr/>
          </p:nvSpPr>
          <p:spPr>
            <a:xfrm>
              <a:off x="762000" y="8659860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8BA88A-C369-04F0-4F1B-B05670753F3B}"/>
              </a:ext>
            </a:extLst>
          </p:cNvPr>
          <p:cNvGrpSpPr/>
          <p:nvPr/>
        </p:nvGrpSpPr>
        <p:grpSpPr>
          <a:xfrm>
            <a:off x="8991600" y="4899253"/>
            <a:ext cx="6172200" cy="637803"/>
            <a:chOff x="609600" y="8461218"/>
            <a:chExt cx="6172200" cy="637803"/>
          </a:xfrm>
        </p:grpSpPr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6EED5228-0082-6A91-AF86-9FF958047B56}"/>
                </a:ext>
              </a:extLst>
            </p:cNvPr>
            <p:cNvSpPr txBox="1"/>
            <p:nvPr/>
          </p:nvSpPr>
          <p:spPr>
            <a:xfrm>
              <a:off x="609600" y="8461218"/>
              <a:ext cx="6172200" cy="6378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Simplify information</a:t>
              </a:r>
            </a:p>
          </p:txBody>
        </p:sp>
        <p:sp>
          <p:nvSpPr>
            <p:cNvPr id="36" name="4-Point Star 35">
              <a:extLst>
                <a:ext uri="{FF2B5EF4-FFF2-40B4-BE49-F238E27FC236}">
                  <a16:creationId xmlns:a16="http://schemas.microsoft.com/office/drawing/2014/main" id="{F2FB81AF-BFB9-B171-916E-30B277FF415B}"/>
                </a:ext>
              </a:extLst>
            </p:cNvPr>
            <p:cNvSpPr/>
            <p:nvPr/>
          </p:nvSpPr>
          <p:spPr>
            <a:xfrm>
              <a:off x="762000" y="8659860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C81259-E72F-9BB2-20C0-7B0235E2FFB4}"/>
              </a:ext>
            </a:extLst>
          </p:cNvPr>
          <p:cNvGrpSpPr/>
          <p:nvPr/>
        </p:nvGrpSpPr>
        <p:grpSpPr>
          <a:xfrm>
            <a:off x="9024568" y="6163676"/>
            <a:ext cx="6172200" cy="637803"/>
            <a:chOff x="663904" y="8461218"/>
            <a:chExt cx="6172200" cy="637803"/>
          </a:xfrm>
        </p:grpSpPr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41797F95-EC4D-7B13-E641-C7DA067C1B76}"/>
                </a:ext>
              </a:extLst>
            </p:cNvPr>
            <p:cNvSpPr txBox="1"/>
            <p:nvPr/>
          </p:nvSpPr>
          <p:spPr>
            <a:xfrm>
              <a:off x="663904" y="8461218"/>
              <a:ext cx="6172200" cy="6378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Memory Techniques</a:t>
              </a:r>
            </a:p>
          </p:txBody>
        </p:sp>
        <p:sp>
          <p:nvSpPr>
            <p:cNvPr id="41" name="4-Point Star 40">
              <a:extLst>
                <a:ext uri="{FF2B5EF4-FFF2-40B4-BE49-F238E27FC236}">
                  <a16:creationId xmlns:a16="http://schemas.microsoft.com/office/drawing/2014/main" id="{D9802D89-D8A2-2B7A-DD1B-E522DB4C8659}"/>
                </a:ext>
              </a:extLst>
            </p:cNvPr>
            <p:cNvSpPr/>
            <p:nvPr/>
          </p:nvSpPr>
          <p:spPr>
            <a:xfrm>
              <a:off x="762000" y="8659860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98A816-0F50-C6B0-6854-25FF82C335C6}"/>
              </a:ext>
            </a:extLst>
          </p:cNvPr>
          <p:cNvGrpSpPr/>
          <p:nvPr/>
        </p:nvGrpSpPr>
        <p:grpSpPr>
          <a:xfrm>
            <a:off x="9168311" y="7383975"/>
            <a:ext cx="6193536" cy="644087"/>
            <a:chOff x="762000" y="8415057"/>
            <a:chExt cx="6193536" cy="644087"/>
          </a:xfrm>
        </p:grpSpPr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90F5E148-7473-437E-208E-9DA1C7DBE38F}"/>
                </a:ext>
              </a:extLst>
            </p:cNvPr>
            <p:cNvSpPr txBox="1"/>
            <p:nvPr/>
          </p:nvSpPr>
          <p:spPr>
            <a:xfrm>
              <a:off x="783336" y="8415057"/>
              <a:ext cx="6172200" cy="6440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Apply the Knowledge</a:t>
              </a:r>
            </a:p>
          </p:txBody>
        </p:sp>
        <p:sp>
          <p:nvSpPr>
            <p:cNvPr id="44" name="4-Point Star 43">
              <a:extLst>
                <a:ext uri="{FF2B5EF4-FFF2-40B4-BE49-F238E27FC236}">
                  <a16:creationId xmlns:a16="http://schemas.microsoft.com/office/drawing/2014/main" id="{C4F72155-4313-0F40-FFB3-396BF4000232}"/>
                </a:ext>
              </a:extLst>
            </p:cNvPr>
            <p:cNvSpPr/>
            <p:nvPr/>
          </p:nvSpPr>
          <p:spPr>
            <a:xfrm>
              <a:off x="762000" y="8659860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638800" y="1817608"/>
            <a:ext cx="8457192" cy="101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Set clear goals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0" y="3771900"/>
            <a:ext cx="7623666" cy="2417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spc="175" dirty="0">
                <a:solidFill>
                  <a:srgbClr val="F5FFF5"/>
                </a:solidFill>
                <a:latin typeface="DM Sans"/>
              </a:rPr>
              <a:t>KNOW WHAT THE MEANING OF YOUR LEARNING IS AND HAVE CLEAR, SPECIFIC GOALS.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14782800" y="-163830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0DE49F93-50FB-3AED-387D-D1970CE9E7B5}"/>
              </a:ext>
            </a:extLst>
          </p:cNvPr>
          <p:cNvSpPr/>
          <p:nvPr/>
        </p:nvSpPr>
        <p:spPr>
          <a:xfrm>
            <a:off x="5245508" y="1817608"/>
            <a:ext cx="786583" cy="853295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497D38-F7CB-E515-2226-6B716A14A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59517"/>
            <a:ext cx="4419600" cy="5080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2F5474-E2D4-B67D-B16E-5CD55AC39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43" y="2805472"/>
            <a:ext cx="7772400" cy="5334845"/>
          </a:xfrm>
          <a:prstGeom prst="rect">
            <a:avLst/>
          </a:prstGeom>
        </p:spPr>
      </p:pic>
      <p:sp>
        <p:nvSpPr>
          <p:cNvPr id="34" name="TextBox 5">
            <a:extLst>
              <a:ext uri="{FF2B5EF4-FFF2-40B4-BE49-F238E27FC236}">
                <a16:creationId xmlns:a16="http://schemas.microsoft.com/office/drawing/2014/main" id="{7A258549-2C73-C3E8-C2C4-9BAD4A36C7B0}"/>
              </a:ext>
            </a:extLst>
          </p:cNvPr>
          <p:cNvSpPr txBox="1"/>
          <p:nvPr/>
        </p:nvSpPr>
        <p:spPr>
          <a:xfrm>
            <a:off x="3886200" y="876300"/>
            <a:ext cx="8457192" cy="101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Set clear goals </a:t>
            </a:r>
          </a:p>
        </p:txBody>
      </p:sp>
      <p:sp>
        <p:nvSpPr>
          <p:cNvPr id="35" name="Freeform 4">
            <a:extLst>
              <a:ext uri="{FF2B5EF4-FFF2-40B4-BE49-F238E27FC236}">
                <a16:creationId xmlns:a16="http://schemas.microsoft.com/office/drawing/2014/main" id="{00CCD71D-80DC-C521-8309-40EB0BD7D4AA}"/>
              </a:ext>
            </a:extLst>
          </p:cNvPr>
          <p:cNvSpPr/>
          <p:nvPr/>
        </p:nvSpPr>
        <p:spPr>
          <a:xfrm>
            <a:off x="3492908" y="876300"/>
            <a:ext cx="786583" cy="853295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97878" y="0"/>
            <a:ext cx="2760734" cy="10341747"/>
            <a:chOff x="0" y="0"/>
            <a:chExt cx="727107" cy="2723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26563" y="3086100"/>
            <a:ext cx="7295472" cy="436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Health can significantly impact the ability to learn quickly.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Several aspects of health, both physical and mental, play crucial roles in cognitive functions and the learning process.</a:t>
            </a:r>
            <a:endParaRPr lang="en-US" sz="3200" u="none" strike="noStrike" dirty="0">
              <a:solidFill>
                <a:schemeClr val="bg1"/>
              </a:solidFill>
              <a:latin typeface="DM San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219654-58D1-FBF4-461B-F1C316B4176B}"/>
              </a:ext>
            </a:extLst>
          </p:cNvPr>
          <p:cNvGrpSpPr/>
          <p:nvPr/>
        </p:nvGrpSpPr>
        <p:grpSpPr>
          <a:xfrm>
            <a:off x="1371600" y="1104900"/>
            <a:ext cx="8457192" cy="1016526"/>
            <a:chOff x="2935470" y="1332999"/>
            <a:chExt cx="8457192" cy="1016526"/>
          </a:xfrm>
        </p:grpSpPr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DD634A16-CE8D-4DD0-D04F-4EA8782CF6BD}"/>
                </a:ext>
              </a:extLst>
            </p:cNvPr>
            <p:cNvSpPr txBox="1"/>
            <p:nvPr/>
          </p:nvSpPr>
          <p:spPr>
            <a:xfrm>
              <a:off x="2935470" y="1336940"/>
              <a:ext cx="8457192" cy="1012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884"/>
                </a:lnSpc>
                <a:spcBef>
                  <a:spcPct val="0"/>
                </a:spcBef>
              </a:pPr>
              <a:r>
                <a:rPr lang="en-US" sz="6570" dirty="0">
                  <a:solidFill>
                    <a:srgbClr val="FFFFFF"/>
                  </a:solidFill>
                  <a:latin typeface="Now Bold"/>
                </a:rPr>
                <a:t>Healthy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F163579-ABDF-EB46-F123-6C688C7D9104}"/>
                </a:ext>
              </a:extLst>
            </p:cNvPr>
            <p:cNvSpPr/>
            <p:nvPr/>
          </p:nvSpPr>
          <p:spPr>
            <a:xfrm>
              <a:off x="3918574" y="1332999"/>
              <a:ext cx="983402" cy="101258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8" name="Freeform 6">
            <a:extLst>
              <a:ext uri="{FF2B5EF4-FFF2-40B4-BE49-F238E27FC236}">
                <a16:creationId xmlns:a16="http://schemas.microsoft.com/office/drawing/2014/main" id="{1309A473-1611-DDAD-4040-9DEE98C126BB}"/>
              </a:ext>
            </a:extLst>
          </p:cNvPr>
          <p:cNvSpPr/>
          <p:nvPr/>
        </p:nvSpPr>
        <p:spPr>
          <a:xfrm>
            <a:off x="2531741" y="1230829"/>
            <a:ext cx="629328" cy="760726"/>
          </a:xfrm>
          <a:custGeom>
            <a:avLst/>
            <a:gdLst/>
            <a:ahLst/>
            <a:cxnLst/>
            <a:rect l="l" t="t" r="r" b="b"/>
            <a:pathLst>
              <a:path w="629328" h="760726">
                <a:moveTo>
                  <a:pt x="0" y="0"/>
                </a:moveTo>
                <a:lnTo>
                  <a:pt x="629328" y="0"/>
                </a:lnTo>
                <a:lnTo>
                  <a:pt x="629328" y="760726"/>
                </a:lnTo>
                <a:lnTo>
                  <a:pt x="0" y="760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44F23BD5-286A-1709-1764-57E0220E9B47}"/>
              </a:ext>
            </a:extLst>
          </p:cNvPr>
          <p:cNvSpPr txBox="1"/>
          <p:nvPr/>
        </p:nvSpPr>
        <p:spPr>
          <a:xfrm>
            <a:off x="2354704" y="7481060"/>
            <a:ext cx="7295472" cy="1575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chemeClr val="bg1"/>
                </a:solidFill>
                <a:latin typeface="Söhne"/>
              </a:rPr>
              <a:t>&gt;&gt;&gt; GOOD HEALTH GOOD LIFE</a:t>
            </a:r>
            <a:endParaRPr lang="en-US" sz="4000" u="none" strike="noStrike" dirty="0">
              <a:solidFill>
                <a:schemeClr val="bg1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8DEC5C-66C9-094F-A559-CDA2ED592979}"/>
              </a:ext>
            </a:extLst>
          </p:cNvPr>
          <p:cNvSpPr/>
          <p:nvPr/>
        </p:nvSpPr>
        <p:spPr>
          <a:xfrm>
            <a:off x="13182600" y="2313894"/>
            <a:ext cx="4289788" cy="14140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819400" y="3441731"/>
            <a:ext cx="7295472" cy="2878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AI and tools can significantly support and enhance the learning process, offering various benefits.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D634A16-CE8D-4DD0-D04F-4EA8782CF6BD}"/>
              </a:ext>
            </a:extLst>
          </p:cNvPr>
          <p:cNvSpPr txBox="1"/>
          <p:nvPr/>
        </p:nvSpPr>
        <p:spPr>
          <a:xfrm>
            <a:off x="2819400" y="978776"/>
            <a:ext cx="8457192" cy="101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Using AI and Tools</a:t>
            </a:r>
          </a:p>
        </p:txBody>
      </p:sp>
      <p:sp>
        <p:nvSpPr>
          <p:cNvPr id="6" name="Freeform 23">
            <a:extLst>
              <a:ext uri="{FF2B5EF4-FFF2-40B4-BE49-F238E27FC236}">
                <a16:creationId xmlns:a16="http://schemas.microsoft.com/office/drawing/2014/main" id="{13344208-6951-440E-24B2-D3244D9CD470}"/>
              </a:ext>
            </a:extLst>
          </p:cNvPr>
          <p:cNvSpPr/>
          <p:nvPr/>
        </p:nvSpPr>
        <p:spPr>
          <a:xfrm>
            <a:off x="2143435" y="1124605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30B01-7529-FEB0-7698-F024C2931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017" y="-471594"/>
            <a:ext cx="6985000" cy="698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B230DB-44F7-9FD6-2C2D-B569407AC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55" y="6078983"/>
            <a:ext cx="5377723" cy="32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47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334</Words>
  <Application>Microsoft Macintosh PowerPoint</Application>
  <PresentationFormat>Custom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DM Sans Italics</vt:lpstr>
      <vt:lpstr>Arial</vt:lpstr>
      <vt:lpstr>Now Bold</vt:lpstr>
      <vt:lpstr>Söhne</vt:lpstr>
      <vt:lpstr>Droid Serif</vt:lpstr>
      <vt:lpstr>DM Sans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</cp:revision>
  <dcterms:created xsi:type="dcterms:W3CDTF">2006-08-16T00:00:00Z</dcterms:created>
  <dcterms:modified xsi:type="dcterms:W3CDTF">2024-01-22T09:54:42Z</dcterms:modified>
  <dc:identifier>DAF53pVRzfs</dc:identifier>
</cp:coreProperties>
</file>